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33"/>
  </p:notesMasterIdLst>
  <p:sldIdLst>
    <p:sldId id="256" r:id="rId5"/>
    <p:sldId id="257" r:id="rId6"/>
    <p:sldId id="275" r:id="rId7"/>
    <p:sldId id="285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86" r:id="rId17"/>
    <p:sldId id="276" r:id="rId18"/>
    <p:sldId id="283" r:id="rId19"/>
    <p:sldId id="296" r:id="rId20"/>
    <p:sldId id="287" r:id="rId21"/>
    <p:sldId id="298" r:id="rId22"/>
    <p:sldId id="297" r:id="rId23"/>
    <p:sldId id="268" r:id="rId24"/>
    <p:sldId id="269" r:id="rId25"/>
    <p:sldId id="288" r:id="rId26"/>
    <p:sldId id="293" r:id="rId27"/>
    <p:sldId id="289" r:id="rId28"/>
    <p:sldId id="300" r:id="rId29"/>
    <p:sldId id="272" r:id="rId30"/>
    <p:sldId id="273" r:id="rId31"/>
    <p:sldId id="274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195FE8A-1D6F-0E4E-96B2-EC4E8D4BA2CC}">
          <p14:sldIdLst>
            <p14:sldId id="256"/>
            <p14:sldId id="257"/>
            <p14:sldId id="275"/>
            <p14:sldId id="285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86"/>
            <p14:sldId id="276"/>
            <p14:sldId id="283"/>
            <p14:sldId id="296"/>
            <p14:sldId id="287"/>
            <p14:sldId id="298"/>
            <p14:sldId id="297"/>
            <p14:sldId id="268"/>
            <p14:sldId id="269"/>
            <p14:sldId id="288"/>
            <p14:sldId id="293"/>
            <p14:sldId id="289"/>
            <p14:sldId id="300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44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8594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use only the three colors for the content.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945200" y="468082"/>
            <a:ext cx="6589200" cy="9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42415" y="1600200"/>
            <a:ext cx="6591900" cy="28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8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lvl="1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6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lvl="2" indent="-1397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4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lvl="3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lvl="4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lvl="5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lvl="6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lvl="7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lvl="8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7772400" y="4601316"/>
            <a:ext cx="766500" cy="2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1942415" y="4601856"/>
            <a:ext cx="57165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 rot="10800000" flipH="1">
            <a:off x="57" y="533399"/>
            <a:ext cx="1358400" cy="38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511227" y="590837"/>
            <a:ext cx="5849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2000" b="0" i="0" u="none" strike="noStrike" cap="non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2000" b="0" i="0" u="none" strike="noStrike" cap="none">
              <a:solidFill>
                <a:srgbClr val="FE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hyperlink" Target="https://github.com/soffes/CommonCrypto" TargetMode="Externa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wenderlich.com/129-basic-ios-security-keychain-and-hashing" TargetMode="External"/><Relationship Id="rId4" Type="http://schemas.openxmlformats.org/officeDocument/2006/relationships/hyperlink" Target="https://www.raywenderlich.com/236-how-to-secure-ios-user-data-the-keychain-and-biometrics-face-id-or-touch-id" TargetMode="External"/><Relationship Id="rId5" Type="http://schemas.openxmlformats.org/officeDocument/2006/relationships/hyperlink" Target="https://developer.apple.com/documentation/localauthentication" TargetMode="External"/><Relationship Id="rId6" Type="http://schemas.openxmlformats.org/officeDocument/2006/relationships/hyperlink" Target="https://developer.apple.com/library/archive/documentation/System/Conceptual/ManPages_iPhoneOS/man3/Common%20Crypto.3cc.html" TargetMode="External"/><Relationship Id="rId7" Type="http://schemas.openxmlformats.org/officeDocument/2006/relationships/hyperlink" Target="https://developer.apple.com/library/archive/documentation/Security/Conceptual/cryptoservices/CryptographyConcepts/CryptographyConcepts.html%23//apple_ref/doc/uid/TP40011172-CH8-SW1" TargetMode="External"/><Relationship Id="rId1" Type="http://schemas.openxmlformats.org/officeDocument/2006/relationships/slideLayout" Target="../slideLayouts/slideLayout33.xml"/><Relationship Id="rId2" Type="http://schemas.openxmlformats.org/officeDocument/2006/relationships/hyperlink" Target="https://www.raywenderlich.com/9240-keychain-services-api-tutorial-for-passwords-in-swif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WWCode</a:t>
            </a: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1662" r="1035" b="219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927968"/>
            <a:ext cx="8226300" cy="2967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rgbClr val="535353"/>
              </a:buClr>
              <a:buSzPct val="25000"/>
            </a:pPr>
            <a:r>
              <a:rPr lang="en" sz="44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Log in on iOS: Best Practices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8336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Why Login?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Allows user to control profile and personalization (Social Media App)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Keep personal data:</a:t>
            </a:r>
          </a:p>
          <a:p>
            <a:pPr marL="800100" lvl="1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Messages (Messenger, Slack,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Viber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, Telegram)</a:t>
            </a:r>
          </a:p>
          <a:p>
            <a:pPr marL="800100" lvl="1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Finances (Bank Apps,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Splitwise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575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to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12" y="103680"/>
            <a:ext cx="33832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App Security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Our main priority as developers is to make sure that 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</a:rPr>
              <a:t>NOBODY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 accesses user info without their permission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Think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</a:rPr>
              <a:t>Keychains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, Encryption, Biometrics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</a:rPr>
              <a:t>Encryption != Base64</a:t>
            </a:r>
          </a:p>
        </p:txBody>
      </p:sp>
    </p:spTree>
    <p:extLst>
      <p:ext uri="{BB962C8B-B14F-4D97-AF65-F5344CB8AC3E}">
        <p14:creationId xmlns:p14="http://schemas.microsoft.com/office/powerpoint/2010/main" val="170718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Ways to Store Data</a:t>
            </a:r>
            <a:endParaRPr lang="en-US" sz="32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Core Data </a:t>
            </a:r>
            <a:r>
              <a:rPr lang="mr-I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–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applicable for big chunks of information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UserDefaults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mr-I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–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requires key-data to store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FileManager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mr-I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–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saves file data in app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Memory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(static let,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var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 </a:t>
            </a:r>
            <a:r>
              <a:rPr lang="mr-I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–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keeps when app is in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forground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, removes when app is killed</a:t>
            </a: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Keychains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mr-I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–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provides secure way to store data, recommended by Apple</a:t>
            </a:r>
          </a:p>
        </p:txBody>
      </p:sp>
    </p:spTree>
    <p:extLst>
      <p:ext uri="{BB962C8B-B14F-4D97-AF65-F5344CB8AC3E}">
        <p14:creationId xmlns:p14="http://schemas.microsoft.com/office/powerpoint/2010/main" val="136854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Account verification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It is not advised to do verification on the Client side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Server side is your friend (Backend Engineers)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Use access tokens</a:t>
            </a:r>
            <a:endParaRPr lang="en-US" sz="28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28359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 smtClean="0">
                <a:solidFill>
                  <a:srgbClr val="4D4D4D"/>
                </a:solidFill>
              </a:rPr>
              <a:t>Cryptography</a:t>
            </a:r>
            <a:endParaRPr lang="en-US" sz="3200" dirty="0">
              <a:solidFill>
                <a:srgbClr val="4D4D4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Apple has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CommonCrypto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mr-I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–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 library that holds cryptography methods for developers to use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u="sng" dirty="0">
                <a:hlinkClick r:id="rId2"/>
              </a:rPr>
              <a:t>https://github.com/soffes/CommonCrypto</a:t>
            </a: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3616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839775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STUDY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1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#Swift</a:t>
            </a: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219623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Did you know?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You </a:t>
            </a:r>
            <a:r>
              <a:rPr lang="en-US" sz="22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can customize a </a:t>
            </a:r>
            <a:r>
              <a:rPr lang="en-US" sz="22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UITableViewCell</a:t>
            </a:r>
            <a:r>
              <a:rPr lang="en-US" sz="22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by either:</a:t>
            </a:r>
          </a:p>
          <a:p>
            <a:pPr marL="457200" lvl="0" indent="-457200">
              <a:buClr>
                <a:srgbClr val="535353"/>
              </a:buClr>
              <a:buSzPct val="100000"/>
              <a:buAutoNum type="arabicPeriod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creating a </a:t>
            </a:r>
            <a:r>
              <a:rPr lang="en-US" sz="2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UITableViewCell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Subclass</a:t>
            </a:r>
          </a:p>
          <a:p>
            <a:pPr marL="457200" lvl="0" indent="-457200">
              <a:buClr>
                <a:srgbClr val="535353"/>
              </a:buClr>
              <a:buSzPct val="100000"/>
              <a:buAutoNum type="arabicPeriod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Create a Nib and load it as a custom </a:t>
            </a:r>
            <a:r>
              <a:rPr lang="en-US" sz="2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UITableViewCell</a:t>
            </a:r>
            <a:endParaRPr lang="en-US" sz="22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lvl="0">
              <a:buClr>
                <a:srgbClr val="535353"/>
              </a:buClr>
              <a:buSzPct val="25000"/>
            </a:pPr>
            <a:endParaRPr lang="en-US" sz="22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342900" lvl="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You can add segues on tap of </a:t>
            </a:r>
            <a:r>
              <a:rPr lang="en-US" sz="2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UITableViewCells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to direct to different View Controllers</a:t>
            </a:r>
          </a:p>
          <a:p>
            <a:pPr marL="342900" lvl="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You can swipe to the left to delete or edit the cell that you choose. (Hint: It is also part of </a:t>
            </a:r>
            <a:r>
              <a:rPr lang="en-US" sz="22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UITableView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Protocol)</a:t>
            </a:r>
          </a:p>
          <a:p>
            <a:pPr marL="342900" lvl="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Use sections instead of rows to contain the data </a:t>
            </a:r>
            <a:r>
              <a:rPr lang="en-US" sz="22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ource</a:t>
            </a:r>
          </a:p>
          <a:p>
            <a:pPr lvl="0">
              <a:buClr>
                <a:srgbClr val="535353"/>
              </a:buClr>
              <a:buSzPct val="100000"/>
            </a:pPr>
            <a:r>
              <a:rPr lang="en-US" sz="22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Remember: Try and Try until you succeed </a:t>
            </a:r>
            <a:r>
              <a:rPr lang="en-US" sz="2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👍</a:t>
            </a:r>
          </a:p>
          <a:p>
            <a:pPr marL="342900" lvl="0" indent="-342900">
              <a:buClr>
                <a:srgbClr val="535353"/>
              </a:buClr>
              <a:buSzPct val="25000"/>
              <a:buFontTx/>
              <a:buChar char="-"/>
            </a:pPr>
            <a:endParaRPr lang="en-US" sz="22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4976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82493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613" y="383670"/>
            <a:ext cx="8229600" cy="4320810"/>
          </a:xfrm>
        </p:spPr>
        <p:txBody>
          <a:bodyPr/>
          <a:lstStyle/>
          <a:p>
            <a:pPr algn="just">
              <a:buClr>
                <a:srgbClr val="535353"/>
              </a:buClr>
              <a:buSzPct val="25000"/>
            </a:pPr>
            <a:r>
              <a:rPr lang="en-US" sz="1800" u="sng" dirty="0">
                <a:hlinkClick r:id="rId2"/>
              </a:rPr>
              <a:t>https://www.raywenderlich.com/9240-keychain-services-api-tutorial-for-passwords-in-</a:t>
            </a:r>
            <a:r>
              <a:rPr lang="en-US" sz="1800" u="sng" dirty="0" smtClean="0">
                <a:hlinkClick r:id="rId2"/>
              </a:rPr>
              <a:t>swift</a:t>
            </a:r>
            <a:endParaRPr lang="en-US" sz="1800" u="sng" dirty="0" smtClean="0"/>
          </a:p>
          <a:p>
            <a:pPr algn="just">
              <a:buClr>
                <a:srgbClr val="535353"/>
              </a:buClr>
              <a:buSzPct val="25000"/>
            </a:pPr>
            <a:endParaRPr lang="en-US" sz="1800" u="sng" dirty="0" smtClean="0"/>
          </a:p>
          <a:p>
            <a:pPr algn="just">
              <a:buClr>
                <a:srgbClr val="535353"/>
              </a:buClr>
              <a:buSzPct val="25000"/>
            </a:pPr>
            <a:r>
              <a:rPr lang="en-US" sz="1800" u="sng" dirty="0">
                <a:hlinkClick r:id="rId3"/>
              </a:rPr>
              <a:t>https://www.raywenderlich.com/129-basic-ios-security-keychain-and-</a:t>
            </a:r>
            <a:r>
              <a:rPr lang="en-US" sz="1800" u="sng" dirty="0" smtClean="0">
                <a:hlinkClick r:id="rId3"/>
              </a:rPr>
              <a:t>hashing</a:t>
            </a:r>
            <a:endParaRPr lang="en-US" sz="1800" u="sng" dirty="0" smtClean="0"/>
          </a:p>
          <a:p>
            <a:pPr algn="just">
              <a:buClr>
                <a:srgbClr val="535353"/>
              </a:buClr>
              <a:buSzPct val="25000"/>
            </a:pPr>
            <a:endParaRPr lang="en-US" sz="1800" u="sng" dirty="0" smtClean="0"/>
          </a:p>
          <a:p>
            <a:pPr algn="just">
              <a:buClr>
                <a:srgbClr val="535353"/>
              </a:buClr>
              <a:buSzPct val="25000"/>
            </a:pPr>
            <a:r>
              <a:rPr lang="en-US" sz="1800" u="sng" dirty="0">
                <a:hlinkClick r:id="rId4"/>
              </a:rPr>
              <a:t>https://www.raywenderlich.com/236-how-to-secure-ios-user-data-the-keychain-and-biometrics-face-id-or-touch-</a:t>
            </a:r>
            <a:r>
              <a:rPr lang="en-US" sz="1800" u="sng" dirty="0" smtClean="0">
                <a:hlinkClick r:id="rId4"/>
              </a:rPr>
              <a:t>id</a:t>
            </a:r>
            <a:endParaRPr lang="en-US" sz="1800" u="sng" dirty="0" smtClean="0"/>
          </a:p>
          <a:p>
            <a:pPr algn="just">
              <a:buClr>
                <a:srgbClr val="535353"/>
              </a:buClr>
              <a:buSzPct val="25000"/>
            </a:pPr>
            <a:endParaRPr lang="en-US" sz="1800" u="sng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algn="just">
              <a:buClr>
                <a:srgbClr val="535353"/>
              </a:buClr>
              <a:buSzPct val="25000"/>
            </a:pPr>
            <a:r>
              <a:rPr lang="en-US" sz="1800" u="sng" dirty="0">
                <a:hlinkClick r:id="rId5"/>
              </a:rPr>
              <a:t>https://developer.apple.com/documentation/</a:t>
            </a:r>
            <a:r>
              <a:rPr lang="en-US" sz="1800" u="sng" dirty="0" smtClean="0">
                <a:hlinkClick r:id="rId5"/>
              </a:rPr>
              <a:t>localauthentication</a:t>
            </a:r>
            <a:endParaRPr lang="en-US" sz="1800" u="sng" dirty="0" smtClean="0"/>
          </a:p>
          <a:p>
            <a:pPr algn="just">
              <a:buClr>
                <a:srgbClr val="535353"/>
              </a:buClr>
              <a:buSzPct val="25000"/>
            </a:pPr>
            <a:endParaRPr lang="en-US" sz="1800" u="sng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algn="just">
              <a:buClr>
                <a:srgbClr val="535353"/>
              </a:buClr>
              <a:buSzPct val="25000"/>
            </a:pPr>
            <a:r>
              <a:rPr lang="en-US" sz="1800" u="sng" dirty="0">
                <a:hlinkClick r:id="rId6"/>
              </a:rPr>
              <a:t>https://developer.apple.com/library/archive/documentation/System/Conceptual/ManPages_iPhoneOS/man3/Common%20Crypto.</a:t>
            </a:r>
            <a:r>
              <a:rPr lang="en-US" sz="1800" u="sng" dirty="0" smtClean="0">
                <a:hlinkClick r:id="rId6"/>
              </a:rPr>
              <a:t>3cc.html</a:t>
            </a:r>
            <a:endParaRPr lang="en-US" sz="1800" u="sng" dirty="0" smtClean="0"/>
          </a:p>
          <a:p>
            <a:pPr algn="just">
              <a:buClr>
                <a:srgbClr val="535353"/>
              </a:buClr>
              <a:buSzPct val="25000"/>
            </a:pPr>
            <a:endParaRPr lang="en-US" sz="1800" u="sng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algn="just">
              <a:buClr>
                <a:srgbClr val="535353"/>
              </a:buClr>
              <a:buSzPct val="25000"/>
            </a:pPr>
            <a:r>
              <a:rPr lang="en-US" sz="1800" u="sng" dirty="0">
                <a:hlinkClick r:id="rId7"/>
              </a:rPr>
              <a:t>https://developer.apple.com/library/archive/documentation/Security/Conceptual/cryptoservices/CryptographyConcepts/CryptographyConcepts.html#//apple_ref/doc/uid/TP40011172-CH8-SW1</a:t>
            </a:r>
            <a:endParaRPr lang="en-US" sz="18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09379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Ciela Salazar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Developer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Sprim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44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Steffi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 Developer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Deal Grocer</a:t>
            </a:r>
          </a:p>
        </p:txBody>
      </p:sp>
      <p:pic>
        <p:nvPicPr>
          <p:cNvPr id="145" name="Shape 145" descr="wwcod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4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780</Words>
  <Application>Microsoft Macintosh PowerPoint</Application>
  <PresentationFormat>On-screen Show (16:9)</PresentationFormat>
  <Paragraphs>121</Paragraphs>
  <Slides>28</Slides>
  <Notes>20</Notes>
  <HiddenSlides>9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Login?</vt:lpstr>
      <vt:lpstr>PowerPoint Presentation</vt:lpstr>
      <vt:lpstr>App Security</vt:lpstr>
      <vt:lpstr>Ways to Store Data</vt:lpstr>
      <vt:lpstr>Account verification</vt:lpstr>
      <vt:lpstr>Cryptography</vt:lpstr>
      <vt:lpstr>PowerPoint Presentation</vt:lpstr>
      <vt:lpstr>PowerPoint Presentation</vt:lpstr>
      <vt:lpstr>PowerPoint Presentation</vt:lpstr>
      <vt:lpstr>Did you know?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Ciela Salazar</cp:lastModifiedBy>
  <cp:revision>198</cp:revision>
  <dcterms:modified xsi:type="dcterms:W3CDTF">2019-08-18T14:54:22Z</dcterms:modified>
</cp:coreProperties>
</file>